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9" r:id="rId4"/>
    <p:sldId id="269" r:id="rId5"/>
    <p:sldId id="270" r:id="rId6"/>
    <p:sldId id="288" r:id="rId7"/>
    <p:sldId id="265" r:id="rId8"/>
    <p:sldId id="286" r:id="rId9"/>
    <p:sldId id="285" r:id="rId10"/>
    <p:sldId id="279" r:id="rId11"/>
    <p:sldId id="258" r:id="rId12"/>
    <p:sldId id="260" r:id="rId13"/>
    <p:sldId id="283" r:id="rId14"/>
    <p:sldId id="272" r:id="rId15"/>
    <p:sldId id="262" r:id="rId16"/>
    <p:sldId id="278" r:id="rId17"/>
    <p:sldId id="271" r:id="rId18"/>
    <p:sldId id="284" r:id="rId19"/>
    <p:sldId id="276" r:id="rId20"/>
    <p:sldId id="266" r:id="rId21"/>
    <p:sldId id="264" r:id="rId22"/>
    <p:sldId id="267" r:id="rId23"/>
    <p:sldId id="273" r:id="rId24"/>
    <p:sldId id="289" r:id="rId25"/>
    <p:sldId id="290"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4912A-F806-422B-AD53-024F7F812A6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126179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4912A-F806-422B-AD53-024F7F812A6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154292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4912A-F806-422B-AD53-024F7F812A6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13528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4912A-F806-422B-AD53-024F7F812A6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284521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4912A-F806-422B-AD53-024F7F812A6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348300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4912A-F806-422B-AD53-024F7F812A6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93931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4912A-F806-422B-AD53-024F7F812A60}"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382589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4912A-F806-422B-AD53-024F7F812A60}"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209276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4912A-F806-422B-AD53-024F7F812A60}"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229280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4912A-F806-422B-AD53-024F7F812A6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365477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4912A-F806-422B-AD53-024F7F812A6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AFC42-FB48-4AFD-BCB0-F6EDEC752B40}" type="slidenum">
              <a:rPr lang="en-US" smtClean="0"/>
              <a:t>‹#›</a:t>
            </a:fld>
            <a:endParaRPr lang="en-US"/>
          </a:p>
        </p:txBody>
      </p:sp>
    </p:spTree>
    <p:extLst>
      <p:ext uri="{BB962C8B-B14F-4D97-AF65-F5344CB8AC3E}">
        <p14:creationId xmlns:p14="http://schemas.microsoft.com/office/powerpoint/2010/main" val="313213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4912A-F806-422B-AD53-024F7F812A60}" type="datetimeFigureOut">
              <a:rPr lang="en-US" smtClean="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AFC42-FB48-4AFD-BCB0-F6EDEC752B40}" type="slidenum">
              <a:rPr lang="en-US" smtClean="0"/>
              <a:t>‹#›</a:t>
            </a:fld>
            <a:endParaRPr lang="en-US"/>
          </a:p>
        </p:txBody>
      </p:sp>
    </p:spTree>
    <p:extLst>
      <p:ext uri="{BB962C8B-B14F-4D97-AF65-F5344CB8AC3E}">
        <p14:creationId xmlns:p14="http://schemas.microsoft.com/office/powerpoint/2010/main" val="276850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4468" y="512763"/>
            <a:ext cx="7823200" cy="1866370"/>
          </a:xfrm>
        </p:spPr>
        <p:txBody>
          <a:bodyPr>
            <a:normAutofit/>
          </a:bodyPr>
          <a:lstStyle/>
          <a:p>
            <a:r>
              <a:rPr lang="en-US" sz="3600" dirty="0" smtClean="0">
                <a:solidFill>
                  <a:srgbClr val="C00000"/>
                </a:solidFill>
              </a:rPr>
              <a:t>Bag &amp; Mask Ventilation</a:t>
            </a:r>
            <a:br>
              <a:rPr lang="en-US" sz="3600" dirty="0" smtClean="0">
                <a:solidFill>
                  <a:srgbClr val="C00000"/>
                </a:solidFill>
              </a:rPr>
            </a:br>
            <a:r>
              <a:rPr lang="en-US" sz="3600" dirty="0" smtClean="0">
                <a:solidFill>
                  <a:srgbClr val="C00000"/>
                </a:solidFill>
              </a:rPr>
              <a:t> in </a:t>
            </a:r>
            <a:br>
              <a:rPr lang="en-US" sz="3600" dirty="0" smtClean="0">
                <a:solidFill>
                  <a:srgbClr val="C00000"/>
                </a:solidFill>
              </a:rPr>
            </a:br>
            <a:r>
              <a:rPr lang="en-US" sz="3600" dirty="0" smtClean="0">
                <a:solidFill>
                  <a:srgbClr val="C00000"/>
                </a:solidFill>
              </a:rPr>
              <a:t>Children &amp; Infants</a:t>
            </a:r>
            <a:endParaRPr lang="en-US" sz="3600" dirty="0">
              <a:solidFill>
                <a:srgbClr val="C00000"/>
              </a:solidFill>
            </a:endParaRPr>
          </a:p>
        </p:txBody>
      </p:sp>
      <p:sp>
        <p:nvSpPr>
          <p:cNvPr id="3" name="Subtitle 2"/>
          <p:cNvSpPr>
            <a:spLocks noGrp="1"/>
          </p:cNvSpPr>
          <p:nvPr>
            <p:ph type="subTitle" idx="1"/>
          </p:nvPr>
        </p:nvSpPr>
        <p:spPr>
          <a:xfrm>
            <a:off x="7890933" y="5181599"/>
            <a:ext cx="4021667" cy="965201"/>
          </a:xfrm>
        </p:spPr>
        <p:txBody>
          <a:bodyPr/>
          <a:lstStyle/>
          <a:p>
            <a:r>
              <a:rPr lang="en-US" dirty="0" smtClean="0">
                <a:solidFill>
                  <a:srgbClr val="7030A0"/>
                </a:solidFill>
              </a:rPr>
              <a:t>Behzad A. Sharabiani, MD</a:t>
            </a:r>
          </a:p>
          <a:p>
            <a:r>
              <a:rPr lang="en-US" dirty="0" smtClean="0">
                <a:solidFill>
                  <a:srgbClr val="7030A0"/>
                </a:solidFill>
              </a:rPr>
              <a:t>Tabriz Children Hospital</a:t>
            </a:r>
            <a:endParaRPr lang="en-US" dirty="0">
              <a:solidFill>
                <a:srgbClr val="7030A0"/>
              </a:solidFill>
            </a:endParaRPr>
          </a:p>
        </p:txBody>
      </p:sp>
      <p:pic>
        <p:nvPicPr>
          <p:cNvPr id="4" name="Picture 3"/>
          <p:cNvPicPr>
            <a:picLocks noChangeAspect="1"/>
          </p:cNvPicPr>
          <p:nvPr/>
        </p:nvPicPr>
        <p:blipFill>
          <a:blip r:embed="rId2"/>
          <a:stretch>
            <a:fillRect/>
          </a:stretch>
        </p:blipFill>
        <p:spPr>
          <a:xfrm>
            <a:off x="438151" y="2656277"/>
            <a:ext cx="6987116" cy="3726462"/>
          </a:xfrm>
          <a:prstGeom prst="rect">
            <a:avLst/>
          </a:prstGeom>
        </p:spPr>
      </p:pic>
    </p:spTree>
    <p:extLst>
      <p:ext uri="{BB962C8B-B14F-4D97-AF65-F5344CB8AC3E}">
        <p14:creationId xmlns:p14="http://schemas.microsoft.com/office/powerpoint/2010/main" val="923039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328" y="545878"/>
            <a:ext cx="3974805" cy="655601"/>
          </a:xfrm>
        </p:spPr>
        <p:txBody>
          <a:bodyPr>
            <a:normAutofit/>
          </a:bodyPr>
          <a:lstStyle/>
          <a:p>
            <a:pPr algn="ctr"/>
            <a:r>
              <a:rPr lang="fa-IR" sz="3600" dirty="0" smtClean="0">
                <a:solidFill>
                  <a:srgbClr val="7030A0"/>
                </a:solidFill>
              </a:rPr>
              <a:t>سایزهای آمبو بگ</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669628" y="1329071"/>
            <a:ext cx="6162155" cy="4627218"/>
          </a:xfrm>
          <a:prstGeom prst="rect">
            <a:avLst/>
          </a:prstGeom>
        </p:spPr>
      </p:pic>
      <p:pic>
        <p:nvPicPr>
          <p:cNvPr id="4" name="Picture 3"/>
          <p:cNvPicPr>
            <a:picLocks noChangeAspect="1"/>
          </p:cNvPicPr>
          <p:nvPr/>
        </p:nvPicPr>
        <p:blipFill>
          <a:blip r:embed="rId3"/>
          <a:stretch>
            <a:fillRect/>
          </a:stretch>
        </p:blipFill>
        <p:spPr>
          <a:xfrm>
            <a:off x="7038753" y="1793309"/>
            <a:ext cx="4890263" cy="4340470"/>
          </a:xfrm>
          <a:prstGeom prst="rect">
            <a:avLst/>
          </a:prstGeom>
        </p:spPr>
      </p:pic>
    </p:spTree>
    <p:extLst>
      <p:ext uri="{BB962C8B-B14F-4D97-AF65-F5344CB8AC3E}">
        <p14:creationId xmlns:p14="http://schemas.microsoft.com/office/powerpoint/2010/main" val="2710551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4466" y="759544"/>
            <a:ext cx="10625666" cy="5976937"/>
          </a:xfrm>
          <a:prstGeom prst="rect">
            <a:avLst/>
          </a:prstGeom>
        </p:spPr>
      </p:pic>
      <p:sp>
        <p:nvSpPr>
          <p:cNvPr id="3" name="Title 2"/>
          <p:cNvSpPr>
            <a:spLocks noGrp="1"/>
          </p:cNvSpPr>
          <p:nvPr>
            <p:ph type="title"/>
          </p:nvPr>
        </p:nvSpPr>
        <p:spPr/>
        <p:txBody>
          <a:bodyPr>
            <a:normAutofit/>
          </a:bodyPr>
          <a:lstStyle/>
          <a:p>
            <a:pPr algn="ctr"/>
            <a:r>
              <a:rPr lang="fa-IR" sz="3600" dirty="0" smtClean="0">
                <a:solidFill>
                  <a:srgbClr val="7030A0"/>
                </a:solidFill>
              </a:rPr>
              <a:t>تکنیک نگه داشتن ماسک صورت</a:t>
            </a:r>
            <a:endParaRPr lang="en-US" sz="3600" dirty="0">
              <a:solidFill>
                <a:srgbClr val="7030A0"/>
              </a:solidFill>
            </a:endParaRPr>
          </a:p>
        </p:txBody>
      </p:sp>
      <p:pic>
        <p:nvPicPr>
          <p:cNvPr id="5" name="Picture 4"/>
          <p:cNvPicPr>
            <a:picLocks noChangeAspect="1"/>
          </p:cNvPicPr>
          <p:nvPr/>
        </p:nvPicPr>
        <p:blipFill>
          <a:blip r:embed="rId3"/>
          <a:stretch>
            <a:fillRect/>
          </a:stretch>
        </p:blipFill>
        <p:spPr>
          <a:xfrm>
            <a:off x="1761067" y="2709410"/>
            <a:ext cx="3918237" cy="3708514"/>
          </a:xfrm>
          <a:prstGeom prst="rect">
            <a:avLst/>
          </a:prstGeom>
        </p:spPr>
      </p:pic>
    </p:spTree>
    <p:extLst>
      <p:ext uri="{BB962C8B-B14F-4D97-AF65-F5344CB8AC3E}">
        <p14:creationId xmlns:p14="http://schemas.microsoft.com/office/powerpoint/2010/main" val="234564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333" y="5636035"/>
            <a:ext cx="3733800" cy="523875"/>
          </a:xfrm>
        </p:spPr>
        <p:txBody>
          <a:bodyPr>
            <a:noAutofit/>
          </a:bodyPr>
          <a:lstStyle/>
          <a:p>
            <a:pPr algn="ctr" rtl="1"/>
            <a:r>
              <a:rPr lang="fa-IR" sz="3600" dirty="0" smtClean="0">
                <a:solidFill>
                  <a:srgbClr val="7030A0"/>
                </a:solidFill>
              </a:rPr>
              <a:t>تکنیک دو دستی</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908051" y="859829"/>
            <a:ext cx="4849282" cy="4154218"/>
          </a:xfrm>
          <a:prstGeom prst="rect">
            <a:avLst/>
          </a:prstGeom>
        </p:spPr>
      </p:pic>
      <p:pic>
        <p:nvPicPr>
          <p:cNvPr id="5" name="Picture 4"/>
          <p:cNvPicPr>
            <a:picLocks noChangeAspect="1"/>
          </p:cNvPicPr>
          <p:nvPr/>
        </p:nvPicPr>
        <p:blipFill>
          <a:blip r:embed="rId3"/>
          <a:stretch>
            <a:fillRect/>
          </a:stretch>
        </p:blipFill>
        <p:spPr>
          <a:xfrm>
            <a:off x="5757333" y="745865"/>
            <a:ext cx="6783085" cy="4117983"/>
          </a:xfrm>
          <a:prstGeom prst="rect">
            <a:avLst/>
          </a:prstGeom>
        </p:spPr>
      </p:pic>
      <p:sp>
        <p:nvSpPr>
          <p:cNvPr id="6" name="Rectangle 5"/>
          <p:cNvSpPr/>
          <p:nvPr/>
        </p:nvSpPr>
        <p:spPr>
          <a:xfrm>
            <a:off x="1970188" y="5513579"/>
            <a:ext cx="3602268" cy="646331"/>
          </a:xfrm>
          <a:prstGeom prst="rect">
            <a:avLst/>
          </a:prstGeom>
        </p:spPr>
        <p:txBody>
          <a:bodyPr wrap="none">
            <a:spAutoFit/>
          </a:bodyPr>
          <a:lstStyle/>
          <a:p>
            <a:r>
              <a:rPr lang="fa-IR" sz="3600" dirty="0" smtClean="0">
                <a:solidFill>
                  <a:srgbClr val="7030A0"/>
                </a:solidFill>
              </a:rPr>
              <a:t>تکنیک یک یا دو دستی</a:t>
            </a:r>
            <a:endParaRPr lang="en-US" sz="3600" dirty="0">
              <a:solidFill>
                <a:srgbClr val="7030A0"/>
              </a:solidFill>
            </a:endParaRPr>
          </a:p>
        </p:txBody>
      </p:sp>
    </p:spTree>
    <p:extLst>
      <p:ext uri="{BB962C8B-B14F-4D97-AF65-F5344CB8AC3E}">
        <p14:creationId xmlns:p14="http://schemas.microsoft.com/office/powerpoint/2010/main" val="140148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solidFill>
                  <a:srgbClr val="7030A0"/>
                </a:solidFill>
              </a:rPr>
              <a:t>تکنیک نگه داشتن ماسک صورت در شیرخواران</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3442223" y="2415148"/>
            <a:ext cx="5307553" cy="3960251"/>
          </a:xfrm>
          <a:prstGeom prst="rect">
            <a:avLst/>
          </a:prstGeom>
        </p:spPr>
      </p:pic>
    </p:spTree>
    <p:extLst>
      <p:ext uri="{BB962C8B-B14F-4D97-AF65-F5344CB8AC3E}">
        <p14:creationId xmlns:p14="http://schemas.microsoft.com/office/powerpoint/2010/main" val="199894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43667" y="445028"/>
            <a:ext cx="7322608" cy="5497695"/>
          </a:xfrm>
          <a:prstGeom prst="rect">
            <a:avLst/>
          </a:prstGeom>
        </p:spPr>
      </p:pic>
    </p:spTree>
    <p:extLst>
      <p:ext uri="{BB962C8B-B14F-4D97-AF65-F5344CB8AC3E}">
        <p14:creationId xmlns:p14="http://schemas.microsoft.com/office/powerpoint/2010/main" val="1696499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29" y="1275906"/>
            <a:ext cx="7477839" cy="3806456"/>
          </a:xfrm>
        </p:spPr>
        <p:txBody>
          <a:bodyPr>
            <a:noAutofit/>
          </a:bodyPr>
          <a:lstStyle/>
          <a:p>
            <a:r>
              <a:rPr lang="en-US" sz="3600" dirty="0" smtClean="0">
                <a:solidFill>
                  <a:srgbClr val="7030A0"/>
                </a:solidFill>
              </a:rPr>
              <a:t>you must ensure the mask is the </a:t>
            </a:r>
            <a:r>
              <a:rPr lang="en-US" sz="3600" dirty="0" smtClean="0">
                <a:solidFill>
                  <a:srgbClr val="C00000"/>
                </a:solidFill>
              </a:rPr>
              <a:t>correct size </a:t>
            </a:r>
            <a:r>
              <a:rPr lang="en-US" sz="3600" dirty="0" smtClean="0">
                <a:solidFill>
                  <a:srgbClr val="7030A0"/>
                </a:solidFill>
              </a:rPr>
              <a:t>for the child. The mask should cover the child’s </a:t>
            </a:r>
            <a:r>
              <a:rPr lang="en-US" sz="3600" dirty="0" smtClean="0">
                <a:solidFill>
                  <a:srgbClr val="C00000"/>
                </a:solidFill>
              </a:rPr>
              <a:t>mouth</a:t>
            </a:r>
            <a:r>
              <a:rPr lang="en-US" sz="3600" dirty="0" smtClean="0">
                <a:solidFill>
                  <a:srgbClr val="7030A0"/>
                </a:solidFill>
              </a:rPr>
              <a:t> and </a:t>
            </a:r>
            <a:r>
              <a:rPr lang="en-US" sz="3600" dirty="0" smtClean="0">
                <a:solidFill>
                  <a:srgbClr val="C00000"/>
                </a:solidFill>
              </a:rPr>
              <a:t>nose</a:t>
            </a:r>
            <a:r>
              <a:rPr lang="en-US" sz="3600" dirty="0" smtClean="0">
                <a:solidFill>
                  <a:srgbClr val="7030A0"/>
                </a:solidFill>
              </a:rPr>
              <a:t> </a:t>
            </a:r>
            <a:r>
              <a:rPr lang="en-US" sz="3600" dirty="0" smtClean="0">
                <a:solidFill>
                  <a:srgbClr val="C00000"/>
                </a:solidFill>
              </a:rPr>
              <a:t>without </a:t>
            </a:r>
            <a:r>
              <a:rPr lang="en-US" sz="3600" dirty="0" smtClean="0">
                <a:solidFill>
                  <a:srgbClr val="7030A0"/>
                </a:solidFill>
              </a:rPr>
              <a:t>covering the </a:t>
            </a:r>
            <a:r>
              <a:rPr lang="en-US" sz="3600" dirty="0" smtClean="0">
                <a:solidFill>
                  <a:srgbClr val="C00000"/>
                </a:solidFill>
              </a:rPr>
              <a:t>eyes or chin</a:t>
            </a:r>
            <a:r>
              <a:rPr lang="en-US" sz="3600" dirty="0" smtClean="0">
                <a:solidFill>
                  <a:srgbClr val="7030A0"/>
                </a:solidFill>
              </a:rPr>
              <a:t>. You will not be able to get a </a:t>
            </a:r>
            <a:r>
              <a:rPr lang="en-US" sz="3600" dirty="0" smtClean="0">
                <a:solidFill>
                  <a:srgbClr val="C00000"/>
                </a:solidFill>
              </a:rPr>
              <a:t>good seal </a:t>
            </a:r>
            <a:r>
              <a:rPr lang="en-US" sz="3600" dirty="0" smtClean="0">
                <a:solidFill>
                  <a:srgbClr val="7030A0"/>
                </a:solidFill>
              </a:rPr>
              <a:t>with a mask that is too big. </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7961036" y="1112392"/>
            <a:ext cx="3745411" cy="3750392"/>
          </a:xfrm>
          <a:prstGeom prst="rect">
            <a:avLst/>
          </a:prstGeom>
        </p:spPr>
      </p:pic>
    </p:spTree>
    <p:extLst>
      <p:ext uri="{BB962C8B-B14F-4D97-AF65-F5344CB8AC3E}">
        <p14:creationId xmlns:p14="http://schemas.microsoft.com/office/powerpoint/2010/main" val="2497053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solidFill>
                  <a:srgbClr val="7030A0"/>
                </a:solidFill>
              </a:rPr>
              <a:t>انواع ماسک صورت</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717550" y="2389716"/>
            <a:ext cx="4762500" cy="3162300"/>
          </a:xfrm>
          <a:prstGeom prst="rect">
            <a:avLst/>
          </a:prstGeom>
        </p:spPr>
      </p:pic>
      <p:pic>
        <p:nvPicPr>
          <p:cNvPr id="4" name="Picture 3"/>
          <p:cNvPicPr>
            <a:picLocks noChangeAspect="1"/>
          </p:cNvPicPr>
          <p:nvPr/>
        </p:nvPicPr>
        <p:blipFill>
          <a:blip r:embed="rId3"/>
          <a:stretch>
            <a:fillRect/>
          </a:stretch>
        </p:blipFill>
        <p:spPr>
          <a:xfrm>
            <a:off x="6019800" y="1566334"/>
            <a:ext cx="4961467" cy="4961467"/>
          </a:xfrm>
          <a:prstGeom prst="rect">
            <a:avLst/>
          </a:prstGeom>
        </p:spPr>
      </p:pic>
    </p:spTree>
    <p:extLst>
      <p:ext uri="{BB962C8B-B14F-4D97-AF65-F5344CB8AC3E}">
        <p14:creationId xmlns:p14="http://schemas.microsoft.com/office/powerpoint/2010/main" val="2367763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solidFill>
                  <a:srgbClr val="7030A0"/>
                </a:solidFill>
              </a:rPr>
              <a:t>نحوه انتخاب و استفاده صحیح از ماسک صورت</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2252133" y="2304746"/>
            <a:ext cx="7467600" cy="3401258"/>
          </a:xfrm>
          <a:prstGeom prst="rect">
            <a:avLst/>
          </a:prstGeom>
        </p:spPr>
      </p:pic>
    </p:spTree>
    <p:extLst>
      <p:ext uri="{BB962C8B-B14F-4D97-AF65-F5344CB8AC3E}">
        <p14:creationId xmlns:p14="http://schemas.microsoft.com/office/powerpoint/2010/main" val="261155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solidFill>
                  <a:srgbClr val="7030A0"/>
                </a:solidFill>
              </a:rPr>
              <a:t>استفاده صحیح از ماسک صورت</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3996267" y="2024592"/>
            <a:ext cx="3810000" cy="4095750"/>
          </a:xfrm>
          <a:prstGeom prst="rect">
            <a:avLst/>
          </a:prstGeom>
        </p:spPr>
      </p:pic>
    </p:spTree>
    <p:extLst>
      <p:ext uri="{BB962C8B-B14F-4D97-AF65-F5344CB8AC3E}">
        <p14:creationId xmlns:p14="http://schemas.microsoft.com/office/powerpoint/2010/main" val="2329336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solidFill>
                  <a:srgbClr val="7030A0"/>
                </a:solidFill>
              </a:rPr>
              <a:t>استفاده صحیح از ماسک صورت</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3911600" y="1957915"/>
            <a:ext cx="4586817" cy="4586817"/>
          </a:xfrm>
          <a:prstGeom prst="rect">
            <a:avLst/>
          </a:prstGeom>
        </p:spPr>
      </p:pic>
    </p:spTree>
    <p:extLst>
      <p:ext uri="{BB962C8B-B14F-4D97-AF65-F5344CB8AC3E}">
        <p14:creationId xmlns:p14="http://schemas.microsoft.com/office/powerpoint/2010/main" val="288761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333500" y="1066800"/>
            <a:ext cx="9525000" cy="4724400"/>
          </a:xfrm>
          <a:prstGeom prst="rect">
            <a:avLst/>
          </a:prstGeom>
        </p:spPr>
      </p:pic>
    </p:spTree>
    <p:extLst>
      <p:ext uri="{BB962C8B-B14F-4D97-AF65-F5344CB8AC3E}">
        <p14:creationId xmlns:p14="http://schemas.microsoft.com/office/powerpoint/2010/main" val="2132482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3889" y="169333"/>
            <a:ext cx="8658578" cy="6493933"/>
          </a:xfrm>
          <a:prstGeom prst="rect">
            <a:avLst/>
          </a:prstGeom>
        </p:spPr>
      </p:pic>
    </p:spTree>
    <p:extLst>
      <p:ext uri="{BB962C8B-B14F-4D97-AF65-F5344CB8AC3E}">
        <p14:creationId xmlns:p14="http://schemas.microsoft.com/office/powerpoint/2010/main" val="4165557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18733" y="151231"/>
            <a:ext cx="8602134" cy="6448050"/>
          </a:xfrm>
          <a:prstGeom prst="rect">
            <a:avLst/>
          </a:prstGeom>
        </p:spPr>
      </p:pic>
    </p:spTree>
    <p:extLst>
      <p:ext uri="{BB962C8B-B14F-4D97-AF65-F5344CB8AC3E}">
        <p14:creationId xmlns:p14="http://schemas.microsoft.com/office/powerpoint/2010/main" val="1699670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85079" y="448288"/>
            <a:ext cx="5428721" cy="6285887"/>
          </a:xfrm>
          <a:prstGeom prst="rect">
            <a:avLst/>
          </a:prstGeom>
        </p:spPr>
      </p:pic>
    </p:spTree>
    <p:extLst>
      <p:ext uri="{BB962C8B-B14F-4D97-AF65-F5344CB8AC3E}">
        <p14:creationId xmlns:p14="http://schemas.microsoft.com/office/powerpoint/2010/main" val="3530603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4929" y="694733"/>
            <a:ext cx="4008476" cy="5812391"/>
          </a:xfrm>
        </p:spPr>
        <p:txBody>
          <a:bodyPr>
            <a:normAutofit/>
          </a:bodyPr>
          <a:lstStyle/>
          <a:p>
            <a:r>
              <a:rPr lang="en-US" sz="3200" dirty="0" smtClean="0"/>
              <a:t>Each breath should cause the child’s </a:t>
            </a:r>
            <a:r>
              <a:rPr lang="en-US" sz="3200" dirty="0" smtClean="0">
                <a:solidFill>
                  <a:srgbClr val="C00000"/>
                </a:solidFill>
              </a:rPr>
              <a:t>chest to rise</a:t>
            </a:r>
            <a:r>
              <a:rPr lang="en-US" sz="3200" dirty="0" smtClean="0"/>
              <a:t>.</a:t>
            </a:r>
            <a:r>
              <a:rPr lang="fa-IR" sz="3200" dirty="0" smtClean="0"/>
              <a:t/>
            </a:r>
            <a:br>
              <a:rPr lang="fa-IR" sz="3200" dirty="0" smtClean="0"/>
            </a:br>
            <a:r>
              <a:rPr lang="en-US" sz="3200" dirty="0" smtClean="0"/>
              <a:t> As with an adult, </a:t>
            </a:r>
            <a:r>
              <a:rPr lang="en-US" sz="3200" dirty="0" smtClean="0">
                <a:solidFill>
                  <a:srgbClr val="C00000"/>
                </a:solidFill>
              </a:rPr>
              <a:t>avoid giving breaths too quickly</a:t>
            </a:r>
            <a:r>
              <a:rPr lang="en-US" sz="3200" dirty="0" smtClean="0"/>
              <a:t>, as this may result in </a:t>
            </a:r>
            <a:r>
              <a:rPr lang="en-US" sz="3200" dirty="0" smtClean="0">
                <a:solidFill>
                  <a:srgbClr val="C00000"/>
                </a:solidFill>
              </a:rPr>
              <a:t>distention of the stomach</a:t>
            </a:r>
            <a:r>
              <a:rPr lang="en-US" sz="3200" dirty="0" smtClean="0"/>
              <a:t>, vomiting, and possible </a:t>
            </a:r>
            <a:r>
              <a:rPr lang="en-US" sz="3200" dirty="0" smtClean="0">
                <a:solidFill>
                  <a:srgbClr val="C00000"/>
                </a:solidFill>
              </a:rPr>
              <a:t>aspiration</a:t>
            </a:r>
            <a:r>
              <a:rPr lang="en-US" sz="3200" dirty="0" smtClean="0"/>
              <a:t> of stomach contents</a:t>
            </a:r>
            <a:endParaRPr lang="en-US" sz="3200" dirty="0"/>
          </a:p>
        </p:txBody>
      </p:sp>
      <p:pic>
        <p:nvPicPr>
          <p:cNvPr id="3" name="Picture 2"/>
          <p:cNvPicPr>
            <a:picLocks noChangeAspect="1"/>
          </p:cNvPicPr>
          <p:nvPr/>
        </p:nvPicPr>
        <p:blipFill>
          <a:blip r:embed="rId2"/>
          <a:stretch>
            <a:fillRect/>
          </a:stretch>
        </p:blipFill>
        <p:spPr>
          <a:xfrm>
            <a:off x="962911" y="988939"/>
            <a:ext cx="6076950" cy="4562475"/>
          </a:xfrm>
          <a:prstGeom prst="rect">
            <a:avLst/>
          </a:prstGeom>
        </p:spPr>
      </p:pic>
    </p:spTree>
    <p:extLst>
      <p:ext uri="{BB962C8B-B14F-4D97-AF65-F5344CB8AC3E}">
        <p14:creationId xmlns:p14="http://schemas.microsoft.com/office/powerpoint/2010/main" val="2810501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7778" y="559538"/>
            <a:ext cx="10455775" cy="5881374"/>
          </a:xfrm>
          <a:prstGeom prst="rect">
            <a:avLst/>
          </a:prstGeom>
        </p:spPr>
      </p:pic>
    </p:spTree>
    <p:extLst>
      <p:ext uri="{BB962C8B-B14F-4D97-AF65-F5344CB8AC3E}">
        <p14:creationId xmlns:p14="http://schemas.microsoft.com/office/powerpoint/2010/main" val="1578701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3809" y="648588"/>
            <a:ext cx="5284381" cy="648586"/>
          </a:xfrm>
        </p:spPr>
        <p:txBody>
          <a:bodyPr>
            <a:normAutofit/>
          </a:bodyPr>
          <a:lstStyle/>
          <a:p>
            <a:r>
              <a:rPr lang="fa-IR" sz="4000" dirty="0" smtClean="0">
                <a:solidFill>
                  <a:srgbClr val="7030A0"/>
                </a:solidFill>
              </a:rPr>
              <a:t>هیپرونتیلاسیون: تعریف</a:t>
            </a:r>
            <a:endParaRPr lang="en-US" sz="4000" dirty="0">
              <a:solidFill>
                <a:srgbClr val="7030A0"/>
              </a:solidFill>
            </a:endParaRPr>
          </a:p>
        </p:txBody>
      </p:sp>
      <p:sp>
        <p:nvSpPr>
          <p:cNvPr id="3" name="Subtitle 2"/>
          <p:cNvSpPr>
            <a:spLocks noGrp="1"/>
          </p:cNvSpPr>
          <p:nvPr>
            <p:ph type="subTitle" idx="1"/>
          </p:nvPr>
        </p:nvSpPr>
        <p:spPr>
          <a:xfrm>
            <a:off x="1796901" y="2955851"/>
            <a:ext cx="8176439" cy="1265275"/>
          </a:xfrm>
        </p:spPr>
        <p:txBody>
          <a:bodyPr>
            <a:normAutofit fontScale="85000" lnSpcReduction="20000"/>
          </a:bodyPr>
          <a:lstStyle/>
          <a:p>
            <a:pPr rtl="1"/>
            <a:r>
              <a:rPr lang="fa-IR" sz="3200" dirty="0" smtClean="0">
                <a:solidFill>
                  <a:srgbClr val="C00000"/>
                </a:solidFill>
              </a:rPr>
              <a:t>تنفس بسیار سریع </a:t>
            </a:r>
          </a:p>
          <a:p>
            <a:pPr rtl="1"/>
            <a:r>
              <a:rPr lang="fa-IR" sz="3200" dirty="0" smtClean="0">
                <a:solidFill>
                  <a:srgbClr val="C00000"/>
                </a:solidFill>
              </a:rPr>
              <a:t>یا </a:t>
            </a:r>
          </a:p>
          <a:p>
            <a:pPr rtl="1"/>
            <a:r>
              <a:rPr lang="fa-IR" sz="3200" dirty="0" smtClean="0">
                <a:solidFill>
                  <a:srgbClr val="C00000"/>
                </a:solidFill>
              </a:rPr>
              <a:t>با فشار بالا</a:t>
            </a:r>
            <a:endParaRPr lang="en-US" sz="3200" dirty="0">
              <a:solidFill>
                <a:srgbClr val="C00000"/>
              </a:solidFill>
            </a:endParaRPr>
          </a:p>
        </p:txBody>
      </p:sp>
    </p:spTree>
    <p:extLst>
      <p:ext uri="{BB962C8B-B14F-4D97-AF65-F5344CB8AC3E}">
        <p14:creationId xmlns:p14="http://schemas.microsoft.com/office/powerpoint/2010/main" val="2058476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3809" y="648588"/>
            <a:ext cx="5284381" cy="648586"/>
          </a:xfrm>
        </p:spPr>
        <p:txBody>
          <a:bodyPr>
            <a:normAutofit/>
          </a:bodyPr>
          <a:lstStyle/>
          <a:p>
            <a:r>
              <a:rPr lang="fa-IR" sz="4000" dirty="0" smtClean="0">
                <a:solidFill>
                  <a:srgbClr val="7030A0"/>
                </a:solidFill>
              </a:rPr>
              <a:t>هیپرونتیلاسیون: عوارض</a:t>
            </a:r>
            <a:endParaRPr lang="en-US" sz="4000" dirty="0">
              <a:solidFill>
                <a:srgbClr val="7030A0"/>
              </a:solidFill>
            </a:endParaRPr>
          </a:p>
        </p:txBody>
      </p:sp>
      <p:sp>
        <p:nvSpPr>
          <p:cNvPr id="3" name="Subtitle 2"/>
          <p:cNvSpPr>
            <a:spLocks noGrp="1"/>
          </p:cNvSpPr>
          <p:nvPr>
            <p:ph type="subTitle" idx="1"/>
          </p:nvPr>
        </p:nvSpPr>
        <p:spPr>
          <a:xfrm>
            <a:off x="1796901" y="2955851"/>
            <a:ext cx="8282763" cy="1913861"/>
          </a:xfrm>
        </p:spPr>
        <p:txBody>
          <a:bodyPr>
            <a:normAutofit/>
          </a:bodyPr>
          <a:lstStyle/>
          <a:p>
            <a:pPr marL="342900" indent="-342900" rtl="1">
              <a:buFontTx/>
              <a:buChar char="-"/>
            </a:pPr>
            <a:r>
              <a:rPr lang="fa-IR" sz="3200" dirty="0" smtClean="0">
                <a:solidFill>
                  <a:srgbClr val="C00000"/>
                </a:solidFill>
              </a:rPr>
              <a:t>باروتروما</a:t>
            </a:r>
          </a:p>
          <a:p>
            <a:pPr marL="342900" indent="-342900" rtl="1">
              <a:buFontTx/>
              <a:buChar char="-"/>
            </a:pPr>
            <a:r>
              <a:rPr lang="fa-IR" sz="3200" dirty="0" smtClean="0">
                <a:solidFill>
                  <a:srgbClr val="C00000"/>
                </a:solidFill>
              </a:rPr>
              <a:t>دیستانسیون معده و ریگورژیتاسیون</a:t>
            </a:r>
          </a:p>
          <a:p>
            <a:pPr marL="342900" indent="-342900" rtl="1">
              <a:buFontTx/>
              <a:buChar char="-"/>
            </a:pPr>
            <a:r>
              <a:rPr lang="fa-IR" sz="3200" dirty="0" smtClean="0">
                <a:solidFill>
                  <a:srgbClr val="C00000"/>
                </a:solidFill>
              </a:rPr>
              <a:t>آسپیراسیون</a:t>
            </a:r>
            <a:endParaRPr lang="en-US" sz="3200" dirty="0">
              <a:solidFill>
                <a:srgbClr val="C00000"/>
              </a:solidFill>
            </a:endParaRPr>
          </a:p>
        </p:txBody>
      </p:sp>
    </p:spTree>
    <p:extLst>
      <p:ext uri="{BB962C8B-B14F-4D97-AF65-F5344CB8AC3E}">
        <p14:creationId xmlns:p14="http://schemas.microsoft.com/office/powerpoint/2010/main" val="410643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666" y="254000"/>
            <a:ext cx="9821333" cy="615421"/>
          </a:xfrm>
        </p:spPr>
        <p:txBody>
          <a:bodyPr>
            <a:normAutofit fontScale="90000"/>
          </a:bodyPr>
          <a:lstStyle/>
          <a:p>
            <a:pPr algn="ctr"/>
            <a:r>
              <a:rPr lang="fa-IR" dirty="0" smtClean="0">
                <a:solidFill>
                  <a:srgbClr val="7030A0"/>
                </a:solidFill>
              </a:rPr>
              <a:t>اجزاء تشکیل دهنده بگ و ماسک</a:t>
            </a:r>
            <a:endParaRPr lang="en-US" dirty="0">
              <a:solidFill>
                <a:srgbClr val="7030A0"/>
              </a:solidFill>
            </a:endParaRPr>
          </a:p>
        </p:txBody>
      </p:sp>
      <p:pic>
        <p:nvPicPr>
          <p:cNvPr id="3" name="Picture 2"/>
          <p:cNvPicPr>
            <a:picLocks noChangeAspect="1"/>
          </p:cNvPicPr>
          <p:nvPr/>
        </p:nvPicPr>
        <p:blipFill>
          <a:blip r:embed="rId2"/>
          <a:stretch>
            <a:fillRect/>
          </a:stretch>
        </p:blipFill>
        <p:spPr>
          <a:xfrm>
            <a:off x="93132" y="1524000"/>
            <a:ext cx="5657087" cy="4004455"/>
          </a:xfrm>
          <a:prstGeom prst="rect">
            <a:avLst/>
          </a:prstGeom>
        </p:spPr>
      </p:pic>
      <p:sp>
        <p:nvSpPr>
          <p:cNvPr id="4" name="Rectangle 3"/>
          <p:cNvSpPr/>
          <p:nvPr/>
        </p:nvSpPr>
        <p:spPr>
          <a:xfrm>
            <a:off x="5875867" y="1399106"/>
            <a:ext cx="6096000" cy="3785652"/>
          </a:xfrm>
          <a:prstGeom prst="rect">
            <a:avLst/>
          </a:prstGeom>
        </p:spPr>
        <p:txBody>
          <a:bodyPr>
            <a:spAutoFit/>
          </a:bodyPr>
          <a:lstStyle/>
          <a:p>
            <a:pPr algn="r" rtl="1"/>
            <a:r>
              <a:rPr lang="en-US" sz="2400" dirty="0" smtClean="0">
                <a:solidFill>
                  <a:srgbClr val="C00000"/>
                </a:solidFill>
              </a:rPr>
              <a:t>Reservoir Bag –</a:t>
            </a:r>
            <a:r>
              <a:rPr lang="fa-IR" sz="2400" dirty="0" smtClean="0">
                <a:solidFill>
                  <a:srgbClr val="C00000"/>
                </a:solidFill>
              </a:rPr>
              <a:t>: تحویل سریع اکسیژن 100% به </a:t>
            </a:r>
            <a:r>
              <a:rPr lang="en-US" sz="2400" dirty="0" smtClean="0">
                <a:solidFill>
                  <a:srgbClr val="C00000"/>
                </a:solidFill>
              </a:rPr>
              <a:t>Ventilation bag Intake (Reservoir) valve -</a:t>
            </a:r>
            <a:r>
              <a:rPr lang="fa-IR" sz="2400" dirty="0" smtClean="0">
                <a:solidFill>
                  <a:srgbClr val="C00000"/>
                </a:solidFill>
              </a:rPr>
              <a:t>: ممانعت از ورود هوای</a:t>
            </a:r>
            <a:r>
              <a:rPr lang="en-US" sz="2400" dirty="0" smtClean="0">
                <a:solidFill>
                  <a:srgbClr val="C00000"/>
                </a:solidFill>
              </a:rPr>
              <a:t>Ventilation bag </a:t>
            </a:r>
            <a:r>
              <a:rPr lang="fa-IR" sz="2400" dirty="0" smtClean="0">
                <a:solidFill>
                  <a:srgbClr val="C00000"/>
                </a:solidFill>
              </a:rPr>
              <a:t> به داخل </a:t>
            </a:r>
            <a:r>
              <a:rPr lang="en-US" sz="2400" dirty="0" smtClean="0">
                <a:solidFill>
                  <a:srgbClr val="C00000"/>
                </a:solidFill>
              </a:rPr>
              <a:t>Reservoir Bag</a:t>
            </a:r>
            <a:r>
              <a:rPr lang="fa-IR" sz="2400" dirty="0" smtClean="0">
                <a:solidFill>
                  <a:srgbClr val="C00000"/>
                </a:solidFill>
              </a:rPr>
              <a:t> </a:t>
            </a:r>
            <a:endParaRPr lang="en-US" sz="2400" dirty="0" smtClean="0">
              <a:solidFill>
                <a:srgbClr val="C00000"/>
              </a:solidFill>
            </a:endParaRPr>
          </a:p>
          <a:p>
            <a:pPr algn="r" rtl="1"/>
            <a:r>
              <a:rPr lang="en-US" sz="2400" dirty="0" smtClean="0">
                <a:solidFill>
                  <a:srgbClr val="C00000"/>
                </a:solidFill>
              </a:rPr>
              <a:t>Ventilation bag –</a:t>
            </a:r>
            <a:r>
              <a:rPr lang="fa-IR" sz="2400" dirty="0" smtClean="0">
                <a:solidFill>
                  <a:srgbClr val="C00000"/>
                </a:solidFill>
              </a:rPr>
              <a:t>: فشردن هوای تازه به سمت ریه ها</a:t>
            </a:r>
          </a:p>
          <a:p>
            <a:pPr algn="r" rtl="1"/>
            <a:r>
              <a:rPr lang="fa-IR" sz="2400" dirty="0">
                <a:solidFill>
                  <a:srgbClr val="C00000"/>
                </a:solidFill>
              </a:rPr>
              <a:t> </a:t>
            </a:r>
            <a:r>
              <a:rPr lang="en-US" sz="2400" dirty="0" smtClean="0">
                <a:solidFill>
                  <a:srgbClr val="C00000"/>
                </a:solidFill>
              </a:rPr>
              <a:t>Pressure relief (Pop-off) valve –</a:t>
            </a:r>
            <a:r>
              <a:rPr lang="fa-IR" sz="2400" dirty="0" smtClean="0">
                <a:solidFill>
                  <a:srgbClr val="C00000"/>
                </a:solidFill>
              </a:rPr>
              <a:t>: ممانعت از افزایش فشار دمی</a:t>
            </a:r>
          </a:p>
          <a:p>
            <a:pPr algn="r" rtl="1"/>
            <a:r>
              <a:rPr lang="en-US" sz="2400" dirty="0" smtClean="0">
                <a:solidFill>
                  <a:srgbClr val="C00000"/>
                </a:solidFill>
              </a:rPr>
              <a:t> :Non breathing (Expiratory – Assembly) valve – </a:t>
            </a:r>
            <a:r>
              <a:rPr lang="fa-IR" sz="2400" dirty="0" smtClean="0">
                <a:solidFill>
                  <a:srgbClr val="C00000"/>
                </a:solidFill>
              </a:rPr>
              <a:t> ممانعت از مخلوط شدن هوای بازدمی با هوای دمی</a:t>
            </a:r>
          </a:p>
          <a:p>
            <a:pPr algn="r" rtl="1"/>
            <a:r>
              <a:rPr lang="en-US" sz="2400" dirty="0" smtClean="0">
                <a:solidFill>
                  <a:srgbClr val="C00000"/>
                </a:solidFill>
              </a:rPr>
              <a:t>Fresh gas tube –</a:t>
            </a:r>
            <a:r>
              <a:rPr lang="fa-IR" sz="2400" dirty="0" smtClean="0">
                <a:solidFill>
                  <a:srgbClr val="C00000"/>
                </a:solidFill>
              </a:rPr>
              <a:t>: محل اتصال هوای تازه پر اکسیژن</a:t>
            </a:r>
          </a:p>
        </p:txBody>
      </p:sp>
    </p:spTree>
    <p:extLst>
      <p:ext uri="{BB962C8B-B14F-4D97-AF65-F5344CB8AC3E}">
        <p14:creationId xmlns:p14="http://schemas.microsoft.com/office/powerpoint/2010/main" val="3218904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365126"/>
            <a:ext cx="9499600" cy="794808"/>
          </a:xfrm>
        </p:spPr>
        <p:txBody>
          <a:bodyPr>
            <a:normAutofit/>
          </a:bodyPr>
          <a:lstStyle/>
          <a:p>
            <a:pPr algn="ctr"/>
            <a:r>
              <a:rPr lang="fa-IR" sz="3600" dirty="0" smtClean="0">
                <a:solidFill>
                  <a:srgbClr val="7030A0"/>
                </a:solidFill>
              </a:rPr>
              <a:t>اجزاء تشکیل دهنده بگ و ماسک</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2224293" y="1451899"/>
            <a:ext cx="7055174" cy="4381634"/>
          </a:xfrm>
          <a:prstGeom prst="rect">
            <a:avLst/>
          </a:prstGeom>
        </p:spPr>
      </p:pic>
    </p:spTree>
    <p:extLst>
      <p:ext uri="{BB962C8B-B14F-4D97-AF65-F5344CB8AC3E}">
        <p14:creationId xmlns:p14="http://schemas.microsoft.com/office/powerpoint/2010/main" val="2116025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rgbClr val="7030A0"/>
                </a:solidFill>
              </a:rPr>
              <a:t>لزوم چک عملکرد صحیح اجزاء تشکیل دهنده آمبوبگ قبل از استفاده</a:t>
            </a:r>
            <a:endParaRPr lang="en-US" sz="3200" dirty="0">
              <a:solidFill>
                <a:srgbClr val="7030A0"/>
              </a:solidFill>
            </a:endParaRPr>
          </a:p>
        </p:txBody>
      </p:sp>
      <p:pic>
        <p:nvPicPr>
          <p:cNvPr id="3" name="Picture 2"/>
          <p:cNvPicPr>
            <a:picLocks noChangeAspect="1"/>
          </p:cNvPicPr>
          <p:nvPr/>
        </p:nvPicPr>
        <p:blipFill>
          <a:blip r:embed="rId2"/>
          <a:stretch>
            <a:fillRect/>
          </a:stretch>
        </p:blipFill>
        <p:spPr>
          <a:xfrm>
            <a:off x="2554573" y="1789112"/>
            <a:ext cx="7685861" cy="4137555"/>
          </a:xfrm>
          <a:prstGeom prst="rect">
            <a:avLst/>
          </a:prstGeom>
        </p:spPr>
      </p:pic>
    </p:spTree>
    <p:extLst>
      <p:ext uri="{BB962C8B-B14F-4D97-AF65-F5344CB8AC3E}">
        <p14:creationId xmlns:p14="http://schemas.microsoft.com/office/powerpoint/2010/main" val="71835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13933" y="267230"/>
            <a:ext cx="9008533" cy="748770"/>
          </a:xfrm>
        </p:spPr>
        <p:txBody>
          <a:bodyPr>
            <a:normAutofit/>
          </a:bodyPr>
          <a:lstStyle/>
          <a:p>
            <a:r>
              <a:rPr lang="fa-IR" sz="3200" dirty="0" smtClean="0">
                <a:solidFill>
                  <a:srgbClr val="7030A0"/>
                </a:solidFill>
              </a:rPr>
              <a:t>سایزهای آمبو بگ</a:t>
            </a:r>
            <a:endParaRPr lang="en-US" sz="3200" dirty="0">
              <a:solidFill>
                <a:srgbClr val="7030A0"/>
              </a:solidFill>
            </a:endParaRPr>
          </a:p>
        </p:txBody>
      </p:sp>
      <p:sp>
        <p:nvSpPr>
          <p:cNvPr id="4" name="Subtitle 3"/>
          <p:cNvSpPr>
            <a:spLocks noGrp="1"/>
          </p:cNvSpPr>
          <p:nvPr>
            <p:ph type="subTitle" idx="1"/>
          </p:nvPr>
        </p:nvSpPr>
        <p:spPr>
          <a:xfrm>
            <a:off x="1523999" y="1269999"/>
            <a:ext cx="9321801" cy="4885267"/>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35080026"/>
              </p:ext>
            </p:extLst>
          </p:nvPr>
        </p:nvGraphicFramePr>
        <p:xfrm>
          <a:off x="2015065" y="1498598"/>
          <a:ext cx="8407400" cy="4455160"/>
        </p:xfrm>
        <a:graphic>
          <a:graphicData uri="http://schemas.openxmlformats.org/drawingml/2006/table">
            <a:tbl>
              <a:tblPr firstRow="1" bandRow="1">
                <a:tableStyleId>{5C22544A-7EE6-4342-B048-85BDC9FD1C3A}</a:tableStyleId>
              </a:tblPr>
              <a:tblGrid>
                <a:gridCol w="2101850"/>
                <a:gridCol w="2101850"/>
                <a:gridCol w="2101850"/>
                <a:gridCol w="2101850"/>
              </a:tblGrid>
              <a:tr h="1113790">
                <a:tc>
                  <a:txBody>
                    <a:bodyPr/>
                    <a:lstStyle/>
                    <a:p>
                      <a:pPr algn="ctr"/>
                      <a:endParaRPr lang="en-US" sz="2000" dirty="0"/>
                    </a:p>
                  </a:txBody>
                  <a:tcPr/>
                </a:tc>
                <a:tc>
                  <a:txBody>
                    <a:bodyPr/>
                    <a:lstStyle/>
                    <a:p>
                      <a:pPr algn="ctr"/>
                      <a:r>
                        <a:rPr lang="en-US" sz="2000" dirty="0" smtClean="0"/>
                        <a:t>Body Mass </a:t>
                      </a:r>
                    </a:p>
                    <a:p>
                      <a:pPr algn="ctr"/>
                      <a:r>
                        <a:rPr lang="en-US" sz="2000" dirty="0" smtClean="0"/>
                        <a:t>Range (kg)</a:t>
                      </a:r>
                      <a:endParaRPr lang="en-US" sz="2000" dirty="0"/>
                    </a:p>
                  </a:txBody>
                  <a:tcPr/>
                </a:tc>
                <a:tc>
                  <a:txBody>
                    <a:bodyPr/>
                    <a:lstStyle/>
                    <a:p>
                      <a:pPr algn="ctr"/>
                      <a:r>
                        <a:rPr lang="en-US" sz="2000" dirty="0" smtClean="0"/>
                        <a:t>Bag </a:t>
                      </a:r>
                    </a:p>
                    <a:p>
                      <a:pPr algn="ctr"/>
                      <a:r>
                        <a:rPr lang="en-US" sz="2000" dirty="0" smtClean="0"/>
                        <a:t>Volume (ml)</a:t>
                      </a:r>
                    </a:p>
                    <a:p>
                      <a:pPr algn="ctr"/>
                      <a:endParaRPr lang="en-US" sz="2000" dirty="0"/>
                    </a:p>
                  </a:txBody>
                  <a:tcPr/>
                </a:tc>
                <a:tc>
                  <a:txBody>
                    <a:bodyPr/>
                    <a:lstStyle/>
                    <a:p>
                      <a:pPr algn="ctr"/>
                      <a:r>
                        <a:rPr lang="en-US" sz="2000" dirty="0" smtClean="0"/>
                        <a:t>Delivery Pressure Limit (cmH2o)</a:t>
                      </a:r>
                      <a:endParaRPr lang="en-US" sz="2000" dirty="0"/>
                    </a:p>
                  </a:txBody>
                  <a:tcPr/>
                </a:tc>
              </a:tr>
              <a:tr h="1113790">
                <a:tc>
                  <a:txBody>
                    <a:bodyPr/>
                    <a:lstStyle/>
                    <a:p>
                      <a:pPr algn="ctr"/>
                      <a:endParaRPr lang="en-US" sz="2000" dirty="0" smtClean="0"/>
                    </a:p>
                    <a:p>
                      <a:pPr algn="ctr"/>
                      <a:r>
                        <a:rPr lang="en-US" sz="2000" dirty="0" smtClean="0"/>
                        <a:t>Adult</a:t>
                      </a:r>
                      <a:endParaRPr lang="en-US" sz="2000" dirty="0"/>
                    </a:p>
                  </a:txBody>
                  <a:tcPr/>
                </a:tc>
                <a:tc>
                  <a:txBody>
                    <a:bodyPr/>
                    <a:lstStyle/>
                    <a:p>
                      <a:pPr algn="ctr"/>
                      <a:endParaRPr lang="en-US" sz="2000" dirty="0" smtClean="0"/>
                    </a:p>
                    <a:p>
                      <a:pPr algn="ctr"/>
                      <a:r>
                        <a:rPr lang="en-US" sz="2000" dirty="0" smtClean="0"/>
                        <a:t>&gt;23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1500</a:t>
                      </a:r>
                    </a:p>
                    <a:p>
                      <a:pPr algn="ctr"/>
                      <a:endParaRPr lang="en-US" sz="2000" dirty="0"/>
                    </a:p>
                  </a:txBody>
                  <a:tcPr/>
                </a:tc>
                <a:tc>
                  <a:txBody>
                    <a:bodyPr/>
                    <a:lstStyle/>
                    <a:p>
                      <a:pPr algn="ctr"/>
                      <a:endParaRPr lang="en-US" sz="2000" dirty="0" smtClean="0"/>
                    </a:p>
                    <a:p>
                      <a:pPr algn="ctr"/>
                      <a:r>
                        <a:rPr lang="en-US" sz="2000" dirty="0" smtClean="0"/>
                        <a:t>60±10</a:t>
                      </a:r>
                    </a:p>
                  </a:txBody>
                  <a:tcPr/>
                </a:tc>
              </a:tr>
              <a:tr h="1113790">
                <a:tc>
                  <a:txBody>
                    <a:bodyPr/>
                    <a:lstStyle/>
                    <a:p>
                      <a:pPr algn="ctr"/>
                      <a:endParaRPr lang="en-US" sz="2000" dirty="0" smtClean="0"/>
                    </a:p>
                    <a:p>
                      <a:pPr algn="ctr"/>
                      <a:r>
                        <a:rPr lang="en-US" sz="2000" dirty="0" smtClean="0"/>
                        <a:t>Child</a:t>
                      </a:r>
                      <a:endParaRPr lang="en-US" sz="2000" dirty="0"/>
                    </a:p>
                  </a:txBody>
                  <a:tcPr/>
                </a:tc>
                <a:tc>
                  <a:txBody>
                    <a:bodyPr/>
                    <a:lstStyle/>
                    <a:p>
                      <a:pPr algn="ctr"/>
                      <a:endParaRPr lang="en-US" sz="2000" dirty="0" smtClean="0"/>
                    </a:p>
                    <a:p>
                      <a:pPr algn="ctr"/>
                      <a:r>
                        <a:rPr lang="en-US" sz="2000" dirty="0" smtClean="0"/>
                        <a:t>6.5-23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550</a:t>
                      </a:r>
                    </a:p>
                    <a:p>
                      <a:pPr algn="ctr"/>
                      <a:endParaRPr lang="en-US" sz="2000" dirty="0"/>
                    </a:p>
                  </a:txBody>
                  <a:tcPr/>
                </a:tc>
                <a:tc>
                  <a:txBody>
                    <a:bodyPr/>
                    <a:lstStyle/>
                    <a:p>
                      <a:pPr algn="ctr"/>
                      <a:endParaRPr lang="en-US" sz="2000" dirty="0" smtClean="0"/>
                    </a:p>
                    <a:p>
                      <a:pPr algn="ctr"/>
                      <a:r>
                        <a:rPr lang="en-US" sz="2000" dirty="0" smtClean="0"/>
                        <a:t>40±5</a:t>
                      </a:r>
                    </a:p>
                  </a:txBody>
                  <a:tcPr/>
                </a:tc>
              </a:tr>
              <a:tr h="1113790">
                <a:tc>
                  <a:txBody>
                    <a:bodyPr/>
                    <a:lstStyle/>
                    <a:p>
                      <a:pPr algn="ctr"/>
                      <a:endParaRPr lang="en-US" sz="2000" dirty="0" smtClean="0"/>
                    </a:p>
                    <a:p>
                      <a:pPr algn="ctr"/>
                      <a:r>
                        <a:rPr lang="en-US" sz="2000" dirty="0" smtClean="0"/>
                        <a:t>Neonatal</a:t>
                      </a:r>
                      <a:endParaRPr lang="en-US" sz="2000" dirty="0"/>
                    </a:p>
                  </a:txBody>
                  <a:tcPr/>
                </a:tc>
                <a:tc>
                  <a:txBody>
                    <a:bodyPr/>
                    <a:lstStyle/>
                    <a:p>
                      <a:pPr algn="ctr"/>
                      <a:endParaRPr lang="en-US" sz="2000" dirty="0" smtClean="0"/>
                    </a:p>
                    <a:p>
                      <a:pPr algn="ctr"/>
                      <a:r>
                        <a:rPr lang="en-US" sz="2000" dirty="0" smtClean="0"/>
                        <a:t>&lt;6.5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300</a:t>
                      </a:r>
                    </a:p>
                    <a:p>
                      <a:pPr algn="ctr"/>
                      <a:endParaRPr lang="en-US" sz="2000" dirty="0"/>
                    </a:p>
                  </a:txBody>
                  <a:tcPr/>
                </a:tc>
                <a:tc>
                  <a:txBody>
                    <a:bodyPr/>
                    <a:lstStyle/>
                    <a:p>
                      <a:pPr algn="ctr"/>
                      <a:endParaRPr lang="en-US" sz="2000" dirty="0" smtClean="0"/>
                    </a:p>
                    <a:p>
                      <a:pPr algn="ctr"/>
                      <a:r>
                        <a:rPr lang="en-US" sz="2000" dirty="0" smtClean="0"/>
                        <a:t>40±5</a:t>
                      </a:r>
                      <a:endParaRPr lang="en-US" sz="2000" dirty="0"/>
                    </a:p>
                  </a:txBody>
                  <a:tcPr/>
                </a:tc>
              </a:tr>
            </a:tbl>
          </a:graphicData>
        </a:graphic>
      </p:graphicFrame>
    </p:spTree>
    <p:extLst>
      <p:ext uri="{BB962C8B-B14F-4D97-AF65-F5344CB8AC3E}">
        <p14:creationId xmlns:p14="http://schemas.microsoft.com/office/powerpoint/2010/main" val="251989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77518" y="601134"/>
            <a:ext cx="10876282" cy="4970461"/>
          </a:xfrm>
          <a:prstGeom prst="rect">
            <a:avLst/>
          </a:prstGeom>
        </p:spPr>
      </p:pic>
    </p:spTree>
    <p:extLst>
      <p:ext uri="{BB962C8B-B14F-4D97-AF65-F5344CB8AC3E}">
        <p14:creationId xmlns:p14="http://schemas.microsoft.com/office/powerpoint/2010/main" val="1570742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329267" y="244882"/>
            <a:ext cx="8974667" cy="6213231"/>
          </a:xfrm>
          <a:prstGeom prst="rect">
            <a:avLst/>
          </a:prstGeom>
        </p:spPr>
      </p:pic>
    </p:spTree>
    <p:extLst>
      <p:ext uri="{BB962C8B-B14F-4D97-AF65-F5344CB8AC3E}">
        <p14:creationId xmlns:p14="http://schemas.microsoft.com/office/powerpoint/2010/main" val="4173289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68" y="1245694"/>
            <a:ext cx="2937930" cy="532306"/>
          </a:xfrm>
        </p:spPr>
        <p:txBody>
          <a:bodyPr>
            <a:normAutofit fontScale="90000"/>
          </a:bodyPr>
          <a:lstStyle/>
          <a:p>
            <a:r>
              <a:rPr lang="fa-IR" sz="3600" dirty="0" smtClean="0">
                <a:solidFill>
                  <a:srgbClr val="7030A0"/>
                </a:solidFill>
              </a:rPr>
              <a:t>سایزهای آمبو بگ</a:t>
            </a:r>
            <a:endParaRPr lang="en-US" sz="3600" dirty="0">
              <a:solidFill>
                <a:srgbClr val="7030A0"/>
              </a:solidFill>
            </a:endParaRPr>
          </a:p>
        </p:txBody>
      </p:sp>
      <p:pic>
        <p:nvPicPr>
          <p:cNvPr id="3" name="Picture 2"/>
          <p:cNvPicPr>
            <a:picLocks noChangeAspect="1"/>
          </p:cNvPicPr>
          <p:nvPr/>
        </p:nvPicPr>
        <p:blipFill>
          <a:blip r:embed="rId2"/>
          <a:stretch>
            <a:fillRect/>
          </a:stretch>
        </p:blipFill>
        <p:spPr>
          <a:xfrm>
            <a:off x="1845732" y="720758"/>
            <a:ext cx="3403600" cy="4977308"/>
          </a:xfrm>
          <a:prstGeom prst="rect">
            <a:avLst/>
          </a:prstGeom>
        </p:spPr>
      </p:pic>
    </p:spTree>
    <p:extLst>
      <p:ext uri="{BB962C8B-B14F-4D97-AF65-F5344CB8AC3E}">
        <p14:creationId xmlns:p14="http://schemas.microsoft.com/office/powerpoint/2010/main" val="554907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278</Words>
  <Application>Microsoft Office PowerPoint</Application>
  <PresentationFormat>Widescreen</PresentationFormat>
  <Paragraphs>61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Bag &amp; Mask Ventilation  in  Children &amp; Infants</vt:lpstr>
      <vt:lpstr>PowerPoint Presentation</vt:lpstr>
      <vt:lpstr>اجزاء تشکیل دهنده بگ و ماسک</vt:lpstr>
      <vt:lpstr>اجزاء تشکیل دهنده بگ و ماسک</vt:lpstr>
      <vt:lpstr>لزوم چک عملکرد صحیح اجزاء تشکیل دهنده آمبوبگ قبل از استفاده</vt:lpstr>
      <vt:lpstr>سایزهای آمبو بگ</vt:lpstr>
      <vt:lpstr>PowerPoint Presentation</vt:lpstr>
      <vt:lpstr>PowerPoint Presentation</vt:lpstr>
      <vt:lpstr>سایزهای آمبو بگ</vt:lpstr>
      <vt:lpstr>سایزهای آمبو بگ</vt:lpstr>
      <vt:lpstr>تکنیک نگه داشتن ماسک صورت</vt:lpstr>
      <vt:lpstr>تکنیک دو دستی</vt:lpstr>
      <vt:lpstr>تکنیک نگه داشتن ماسک صورت در شیرخواران</vt:lpstr>
      <vt:lpstr>PowerPoint Presentation</vt:lpstr>
      <vt:lpstr>you must ensure the mask is the correct size for the child. The mask should cover the child’s mouth and nose without covering the eyes or chin. You will not be able to get a good seal with a mask that is too big. </vt:lpstr>
      <vt:lpstr>انواع ماسک صورت</vt:lpstr>
      <vt:lpstr>نحوه انتخاب و استفاده صحیح از ماسک صورت</vt:lpstr>
      <vt:lpstr>استفاده صحیح از ماسک صورت</vt:lpstr>
      <vt:lpstr>استفاده صحیح از ماسک صورت</vt:lpstr>
      <vt:lpstr>PowerPoint Presentation</vt:lpstr>
      <vt:lpstr>PowerPoint Presentation</vt:lpstr>
      <vt:lpstr>PowerPoint Presentation</vt:lpstr>
      <vt:lpstr>Each breath should cause the child’s chest to rise.  As with an adult, avoid giving breaths too quickly, as this may result in distention of the stomach, vomiting, and possible aspiration of stomach contents</vt:lpstr>
      <vt:lpstr>PowerPoint Presentation</vt:lpstr>
      <vt:lpstr>هیپرونتیلاسیون: تعریف</vt:lpstr>
      <vt:lpstr>هیپرونتیلاسیون: عوارض</vt:lpstr>
    </vt:vector>
  </TitlesOfParts>
  <Company>OliveSoft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 &amp; Mask Ventilation  in  Children &amp; Infants</dc:title>
  <dc:creator>behzad aliakbari sharabiani</dc:creator>
  <cp:lastModifiedBy>masoomeh ansary</cp:lastModifiedBy>
  <cp:revision>19</cp:revision>
  <dcterms:created xsi:type="dcterms:W3CDTF">2020-12-06T08:42:21Z</dcterms:created>
  <dcterms:modified xsi:type="dcterms:W3CDTF">2020-12-09T07:34:24Z</dcterms:modified>
</cp:coreProperties>
</file>